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1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DD1496-0465-9243-8133-2BC278EA11C8}" v="1" dt="2024-12-09T19:14:33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/>
    <p:restoredTop sz="94624"/>
  </p:normalViewPr>
  <p:slideViewPr>
    <p:cSldViewPr snapToGrid="0">
      <p:cViewPr varScale="1">
        <p:scale>
          <a:sx n="86" d="100"/>
          <a:sy n="86" d="100"/>
        </p:scale>
        <p:origin x="24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04906-F5E1-2034-022F-086112F2A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5FE91E-3397-E09F-538F-D7ADE942C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5C9D4-CC95-709D-F968-7408B8744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1D62D-22D6-16AB-6A39-46D58209B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FE18-1D17-D12A-E119-C2017FD1E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8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CA071-1F00-C6AF-9B4C-D5BC92FEB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9F99A-A538-37E9-D19D-8FA2C412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9F087-2FA4-32D5-4A9F-E9C8FDC7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3BC7A-6F54-D23F-B07D-E54F9DC4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E69A2-1595-D1C1-B203-BE96830B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1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0555AA-4E0B-B97E-9030-02751A0009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6BDC1-616C-A952-F2EC-9BA824BE3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B916E-25FA-1657-BB61-D24D48185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57906-D902-D014-9154-43DE20720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437E3-74AD-539C-A3C4-349535E2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4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BB5A9-ED7B-67FB-0E90-CE405E71D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14F2A-F51C-E8A0-5D37-16EB388C6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50B75-3E36-D54A-430E-F8BECF31F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91BF-D4E9-0EFD-FBDB-1F7B18DF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EA409-6A5F-352D-9FAD-B90880B6D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9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150B-3D58-EE42-5AC5-888AA372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897FA-478D-2704-84BF-32CDC5AB5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DFCAB-A028-8751-9CE6-8E69BE9A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D0D21-8526-1713-2093-389D1B5C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0FC95-D9C5-D741-29C0-21D262398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4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C94CD-A22E-62F3-678B-A898D6153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443E4-2EB8-BA3B-4FE8-A8503A06C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1F255-7CDD-CD9B-7346-D2DF24860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53626-391E-7AFA-6C67-A91D8677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4C17D-9A48-F88F-77F3-738AA2B7A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E7E34-D073-D495-AB76-E2A1C8E2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9C258-C708-627D-E464-326821E10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C605F-2E38-799D-8A88-DA345C6E8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8AAB8-9455-21A4-0F3D-155AC470A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12AA0-8DD7-2517-7AB1-AF8FE548C5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AB27DE-7BE3-9524-4FC9-890001311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44AAF5-A297-F64A-D3C0-8B642A5D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4158E-66EA-9E7C-2C37-A45ED153E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93FDCF-6CEE-89E9-31DA-2A6F7FC5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1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2BE4-AB23-A55F-F038-CB5F52DC2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472D7-826B-D9EC-F8B7-BFACDEAE1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67E42-A0DD-B51B-ADBF-D5039F02A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EF3C8-2939-52EA-3CD1-2F4CB099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8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A68A6E-C52C-CA29-BAD7-973CA9D25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18B47-71AE-B404-BE88-C81425260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72DBF-BCC5-C88E-9CE4-0DB9D5199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06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14DC-0E57-CFFA-AD47-34F2DE543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2432B-A412-7CFA-2773-18BB349AC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A9EB9-C321-3479-10A8-45CB1C9DE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727F9-7496-EDDD-D9C8-86CCBEC4D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03FA68-3CB2-4E92-6E51-A96EDE32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C6B85-860D-770B-5A40-7CDFBCC7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285A-5CD8-701A-1A7C-2D384FB46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14DC7-F1F9-7D6D-7207-93890956B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89DE8-DE98-4858-6528-51364243A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05B0B-034A-641A-13DE-FE52D73DA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16425-B973-08A5-1D56-04AB748BF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57BFB-1B79-9755-F4E8-BDC310D2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31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6271E-C540-1FC2-D6DC-134FCADB7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1FF81-8D42-9B94-F7EA-D07C81781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163D-8FC0-2A23-B3AF-242ABC7EF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20702-78E7-4445-8E6D-C4D5E99D29FF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1EF-374A-A6E8-499F-C54720D13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F091B-0864-EF8C-C6C6-88A58AC08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79E0F-225A-D043-B372-6BDBF363B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0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oc.gov/catdir/cpso/lcc.html" TargetMode="External"/><Relationship Id="rId3" Type="http://schemas.openxmlformats.org/officeDocument/2006/relationships/hyperlink" Target="https://github.com/simms29/LC-OpenRefine-COUNTER-WorldCat" TargetMode="External"/><Relationship Id="rId7" Type="http://schemas.openxmlformats.org/officeDocument/2006/relationships/hyperlink" Target="https://www.oclc.org/developer/api/oclc-apis/worldcat-search-api.en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refine.org/" TargetMode="External"/><Relationship Id="rId5" Type="http://schemas.openxmlformats.org/officeDocument/2006/relationships/hyperlink" Target="https://www.countermetrics.org/" TargetMode="External"/><Relationship Id="rId10" Type="http://schemas.openxmlformats.org/officeDocument/2006/relationships/hyperlink" Target="https://libraries.indiana.edu/jennifer-simms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www.loc.gov/aba/publications/FreeLCSH/freelcsh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qr code with a white background.  The QR code links you to the corresponding GitHub site for this poster where you may find all the documentation.">
            <a:hlinkClick r:id="rId3"/>
            <a:extLst>
              <a:ext uri="{FF2B5EF4-FFF2-40B4-BE49-F238E27FC236}">
                <a16:creationId xmlns:a16="http://schemas.microsoft.com/office/drawing/2014/main" id="{A313279A-B198-4478-714E-AA6597E1E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312" y="125874"/>
            <a:ext cx="1249816" cy="1249816"/>
          </a:xfrm>
          <a:prstGeom prst="rect">
            <a:avLst/>
          </a:prstGeom>
          <a:effectLst>
            <a:glow rad="127000">
              <a:schemeClr val="bg2"/>
            </a:glow>
            <a:softEdge rad="1270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43241D-D6FA-28C5-8DB0-DD9AF756AD45}"/>
              </a:ext>
            </a:extLst>
          </p:cNvPr>
          <p:cNvSpPr txBox="1"/>
          <p:nvPr/>
        </p:nvSpPr>
        <p:spPr>
          <a:xfrm>
            <a:off x="1979296" y="125874"/>
            <a:ext cx="8233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Unite your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ebook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COUNTER collections data</a:t>
            </a:r>
            <a:b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 LC call numbers from WorldCat: an easy 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3"/>
              </a:rPr>
              <a:t>DIY workflow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AC4C61-66E7-2122-42AA-4650AFE94999}"/>
              </a:ext>
            </a:extLst>
          </p:cNvPr>
          <p:cNvSpPr txBox="1"/>
          <p:nvPr/>
        </p:nvSpPr>
        <p:spPr>
          <a:xfrm>
            <a:off x="696259" y="956871"/>
            <a:ext cx="10882859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521B93"/>
                </a:solidFill>
              </a:rPr>
              <a:t>the DESIRE</a:t>
            </a:r>
          </a:p>
          <a:p>
            <a:r>
              <a:rPr lang="en-US" sz="2000" dirty="0"/>
              <a:t>As a STEM librarian: how much of the </a:t>
            </a:r>
            <a:r>
              <a:rPr lang="en-US" sz="2000" dirty="0" err="1"/>
              <a:t>ebook</a:t>
            </a:r>
            <a:r>
              <a:rPr lang="en-US" sz="2000" dirty="0"/>
              <a:t> content I acquire is being used?</a:t>
            </a:r>
          </a:p>
          <a:p>
            <a:r>
              <a:rPr lang="en-US" sz="2000" dirty="0">
                <a:solidFill>
                  <a:srgbClr val="521B93"/>
                </a:solidFill>
              </a:rPr>
              <a:t>the PROBLEM</a:t>
            </a:r>
          </a:p>
          <a:p>
            <a:r>
              <a:rPr lang="en-US" sz="2000" dirty="0"/>
              <a:t>Project COUNTER includes use data by title and ISBN, subject id is mineable by titles and publishers.</a:t>
            </a:r>
          </a:p>
          <a:p>
            <a:r>
              <a:rPr lang="en-US" sz="2000" dirty="0">
                <a:solidFill>
                  <a:srgbClr val="521B93"/>
                </a:solidFill>
              </a:rPr>
              <a:t>the INQUIRY</a:t>
            </a:r>
          </a:p>
          <a:p>
            <a:r>
              <a:rPr lang="en-US" sz="2000" dirty="0"/>
              <a:t>How to bring Library of Congress Classification and Subject Heading data into this picture?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the ANSWER</a:t>
            </a:r>
          </a:p>
          <a:p>
            <a:r>
              <a:rPr lang="en-US" sz="2000" dirty="0"/>
              <a:t>1. Upload the </a:t>
            </a:r>
            <a:r>
              <a:rPr lang="en-US" sz="2000" dirty="0">
                <a:hlinkClick r:id="rId5"/>
              </a:rPr>
              <a:t>Project COUNTER </a:t>
            </a:r>
            <a:r>
              <a:rPr lang="en-US" sz="2000" dirty="0" err="1"/>
              <a:t>ebook</a:t>
            </a:r>
            <a:r>
              <a:rPr lang="en-US" sz="2000" dirty="0"/>
              <a:t> use data (csv) into </a:t>
            </a:r>
            <a:r>
              <a:rPr lang="en-US" sz="2000" dirty="0">
                <a:hlinkClick r:id="rId6"/>
              </a:rPr>
              <a:t>OpenRefine</a:t>
            </a:r>
            <a:r>
              <a:rPr lang="en-US" sz="2000" dirty="0"/>
              <a:t>;</a:t>
            </a:r>
          </a:p>
          <a:p>
            <a:r>
              <a:rPr lang="en-US" sz="2000" dirty="0"/>
              <a:t>2. Within OpenRefine, query the </a:t>
            </a:r>
            <a:r>
              <a:rPr lang="en-US" sz="2000" dirty="0">
                <a:hlinkClick r:id="rId7"/>
              </a:rPr>
              <a:t>WorldCat API</a:t>
            </a:r>
            <a:r>
              <a:rPr lang="en-US" sz="2000" dirty="0"/>
              <a:t> based on ISBNs in COUNTER data;</a:t>
            </a:r>
          </a:p>
          <a:p>
            <a:r>
              <a:rPr lang="en-US" sz="2000" dirty="0"/>
              <a:t>3. Retrieve and merge WorldCat XML records into COUNTER data;</a:t>
            </a:r>
          </a:p>
          <a:p>
            <a:r>
              <a:rPr lang="en-US" sz="2000" dirty="0"/>
              <a:t>4. Extract </a:t>
            </a:r>
            <a:r>
              <a:rPr lang="en-US" sz="2000" dirty="0">
                <a:hlinkClick r:id="rId8"/>
              </a:rPr>
              <a:t>LCC</a:t>
            </a:r>
            <a:r>
              <a:rPr lang="en-US" sz="2000" dirty="0"/>
              <a:t> and </a:t>
            </a:r>
            <a:r>
              <a:rPr lang="en-US" sz="2000" dirty="0">
                <a:hlinkClick r:id="rId9"/>
              </a:rPr>
              <a:t>LCSH</a:t>
            </a:r>
            <a:r>
              <a:rPr lang="en-US" sz="2000" dirty="0"/>
              <a:t> from WorldCat XML records per </a:t>
            </a:r>
            <a:r>
              <a:rPr lang="en-US" sz="2000" dirty="0" err="1"/>
              <a:t>ebook</a:t>
            </a:r>
            <a:r>
              <a:rPr lang="en-US" sz="2000" dirty="0"/>
              <a:t> title;</a:t>
            </a:r>
          </a:p>
          <a:p>
            <a:r>
              <a:rPr lang="en-US" sz="2000" dirty="0"/>
              <a:t>5. Clean data for examination.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the DESIRE | FULL CIRCLE</a:t>
            </a:r>
          </a:p>
          <a:p>
            <a:r>
              <a:rPr lang="en-US" sz="2000" dirty="0"/>
              <a:t>Work with anyone in your organization with more sophisticated technical aptitude</a:t>
            </a:r>
            <a:br>
              <a:rPr lang="en-US" sz="2000" dirty="0"/>
            </a:br>
            <a:r>
              <a:rPr lang="en-US" sz="2000" dirty="0"/>
              <a:t>to streamline this endeavor.  There are better ways of doing this!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521B93"/>
                </a:solidFill>
              </a:rPr>
              <a:t>IS THIS IMPORTANT or USEFUL, and WHY?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CFA298-79A7-27F0-9C95-9F9AF73BBF7B}"/>
              </a:ext>
            </a:extLst>
          </p:cNvPr>
          <p:cNvSpPr txBox="1"/>
          <p:nvPr/>
        </p:nvSpPr>
        <p:spPr>
          <a:xfrm rot="16200000">
            <a:off x="9145343" y="3713575"/>
            <a:ext cx="54523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Author: </a:t>
            </a:r>
            <a:r>
              <a:rPr lang="en-US" dirty="0">
                <a:hlinkClick r:id="rId10"/>
              </a:rPr>
              <a:t>Jennifer Simms</a:t>
            </a:r>
            <a:r>
              <a:rPr lang="en-US" dirty="0"/>
              <a:t>, Indiana University Libraries</a:t>
            </a:r>
          </a:p>
          <a:p>
            <a:r>
              <a:rPr lang="en-US" sz="1400" dirty="0"/>
              <a:t>Image from Adobe Stock, AI generated, IU License, Prompt: Digital Book.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B458C0-833A-AE3C-5391-BC81DD7F88C8}"/>
              </a:ext>
            </a:extLst>
          </p:cNvPr>
          <p:cNvSpPr txBox="1"/>
          <p:nvPr/>
        </p:nvSpPr>
        <p:spPr>
          <a:xfrm>
            <a:off x="10722065" y="1191024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84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5547</TotalTime>
  <Words>205</Words>
  <Application>Microsoft Macintosh PowerPoint</Application>
  <PresentationFormat>Widescreen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Simms, Jennifer</dc:creator>
  <cp:lastModifiedBy>Simms, Jennifer</cp:lastModifiedBy>
  <cp:revision>1</cp:revision>
  <dcterms:created xsi:type="dcterms:W3CDTF">2024-12-05T22:52:54Z</dcterms:created>
  <dcterms:modified xsi:type="dcterms:W3CDTF">2024-12-09T19:20:36Z</dcterms:modified>
</cp:coreProperties>
</file>

<file path=docProps/thumbnail.jpeg>
</file>